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56" r:id="rId2"/>
    <p:sldId id="260" r:id="rId3"/>
    <p:sldId id="262" r:id="rId4"/>
    <p:sldId id="263" r:id="rId5"/>
    <p:sldId id="264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2319"/>
    <a:srgbClr val="173A8D"/>
    <a:srgbClr val="003374"/>
    <a:srgbClr val="C9A093"/>
    <a:srgbClr val="F1F1F1"/>
    <a:srgbClr val="385592"/>
    <a:srgbClr val="3A5896"/>
    <a:srgbClr val="1D3C7A"/>
    <a:srgbClr val="213969"/>
    <a:srgbClr val="FF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7" d="100"/>
          <a:sy n="77" d="100"/>
        </p:scale>
        <p:origin x="-1344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6/22/2019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906" y="1"/>
            <a:ext cx="7839635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0"/>
            <a:ext cx="9144000" cy="16328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8" name="Rectangle 3"/>
          <p:cNvSpPr/>
          <p:nvPr/>
        </p:nvSpPr>
        <p:spPr>
          <a:xfrm>
            <a:off x="3429183" y="1075831"/>
            <a:ext cx="4891826" cy="2353169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4"/>
          <p:cNvSpPr/>
          <p:nvPr/>
        </p:nvSpPr>
        <p:spPr>
          <a:xfrm>
            <a:off x="3247650" y="942730"/>
            <a:ext cx="5254893" cy="2619375"/>
          </a:xfrm>
          <a:prstGeom prst="rect">
            <a:avLst/>
          </a:prstGeom>
          <a:noFill/>
          <a:ln w="698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9183" y="1075831"/>
            <a:ext cx="5029017" cy="2353169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Краткая презентация образовательной программы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Юртовский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детский сад» Мензелинского муниципального района муниципального района 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1400" dirty="0" smtClean="0">
                <a:latin typeface="Times New Roman"/>
                <a:ea typeface="Calibri"/>
              </a:rPr>
              <a:t/>
            </a:r>
            <a:br>
              <a:rPr lang="ru-RU" sz="1400" dirty="0" smtClean="0">
                <a:latin typeface="Times New Roman"/>
                <a:ea typeface="Calibri"/>
              </a:rPr>
            </a:br>
            <a:r>
              <a:rPr lang="ru-RU" sz="1400" dirty="0">
                <a:latin typeface="Times New Roman"/>
                <a:ea typeface="Calibri"/>
              </a:rPr>
              <a:t/>
            </a:r>
            <a:br>
              <a:rPr lang="ru-RU" sz="1400" dirty="0">
                <a:latin typeface="Times New Roman"/>
                <a:ea typeface="Calibri"/>
              </a:rPr>
            </a:b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Основная 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образовательная программа – образовательная программа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МБДОУ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«Детский сад комбинированного вида №3 «Солнышко»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посёлка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городского типа Актюбинский Азнакаевского муниципального района Республики Татарстан (далее Программа) разрабатывалась в соответствии с Федеральным законом от 29 декабря 2012 г. № 273-ФЗ «Об образовании в Российской Федерации» и Федеральным государственным образовательным стандартом дошкольного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образования.</a:t>
            </a:r>
            <a:b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Программа направлена на создание условий развития дошкольников, открывающих возможности  для позитивной социализации ребёнка, его всестороннего личностного развития, развития инициативы и творческих способностей на основе сотрудничества со взрослыми и сверстниками в соответствующих дошкольному возрасту видам деятельности.</a:t>
            </a:r>
            <a:b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Программа включает обязательную часть и часть, формируемую участниками образовательных отношений. Обе части являются взаимодополняющими и необходимыми с точки зрения реализации требований Федерального государственного образовательного стандарта дошкольного образования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354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Цели и задачи реализации программы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563" y="1322172"/>
            <a:ext cx="8526162" cy="5338119"/>
          </a:xfrm>
        </p:spPr>
        <p:txBody>
          <a:bodyPr>
            <a:normAutofit/>
          </a:bodyPr>
          <a:lstStyle/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охрана и укрепление физического и психического здоровья детей, в том числе их эмоционального благополучия;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обеспечение преемственности основных образовательных программ дошкольного и начального общего образования;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формирование социокультурной среды, соответствующей возрастным, индивидуальным, психологическим  и физиологическим особенностям детей;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● 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детей;</a:t>
            </a:r>
            <a:endParaRPr lang="ru-RU" sz="1400" dirty="0">
              <a:solidFill>
                <a:prstClr val="black"/>
              </a:solidFill>
              <a:ea typeface="Calibri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13415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/>
                <a:ea typeface="Calibri"/>
              </a:rPr>
              <a:t>Принципы и подходы к формированию программы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703" y="1309816"/>
            <a:ext cx="8550875" cy="5375189"/>
          </a:xfrm>
        </p:spPr>
        <p:txBody>
          <a:bodyPr>
            <a:normAutofit fontScale="47500" lnSpcReduction="20000"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полноценное проживание ребёнком всех этапов детства (младенческого, раннего и дошкольного возраста), обогащения (амплификации) детского развития;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индивидуализацию дошкольного образования </a:t>
            </a:r>
            <a:r>
              <a:rPr lang="ru-RU" spc="-10" dirty="0">
                <a:latin typeface="Times New Roman"/>
                <a:ea typeface="Calibri"/>
                <a:cs typeface="Symbol"/>
              </a:rPr>
              <a:t>(в том числе одарённых детей)</a:t>
            </a:r>
            <a:r>
              <a:rPr lang="ru-RU" dirty="0">
                <a:latin typeface="Times New Roman"/>
                <a:ea typeface="Calibri"/>
                <a:cs typeface="Symbol"/>
              </a:rPr>
              <a:t>; 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содействие и сотрудничество детей и взрослых, признание ребенка полноценным участником (субъектом) образовательных отношений;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поддержку инициативы детей в различных видах деятельности;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партнерство с семьей;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приобщение детей к социокультурным нормам, традициям семьи, общества и государства;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формирование познавательных интересов и познавательных действий ребенка в различных видах деятельности;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возрастную адекватность (соответствия условий, требований, методов возрасту  и особенностям развития);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Symbol"/>
              </a:rPr>
              <a:t>учёт этнокультурной ситуации развития детей.</a:t>
            </a:r>
            <a:endParaRPr lang="ru-RU" sz="24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pc="10" dirty="0">
                <a:latin typeface="Times New Roman"/>
                <a:ea typeface="Calibri"/>
                <a:cs typeface="Symbol"/>
              </a:rPr>
              <a:t>обеспечение преемственности дошкольного общего  и  начального </a:t>
            </a:r>
            <a:r>
              <a:rPr lang="ru-RU" dirty="0">
                <a:latin typeface="Times New Roman"/>
                <a:ea typeface="Calibri"/>
                <a:cs typeface="Symbol"/>
              </a:rPr>
              <a:t>общего образования</a:t>
            </a:r>
            <a:r>
              <a:rPr lang="ru-RU" dirty="0" smtClean="0">
                <a:latin typeface="Times New Roman"/>
                <a:ea typeface="Calibri"/>
                <a:cs typeface="Symbol"/>
              </a:rPr>
              <a:t>.</a:t>
            </a:r>
            <a:endParaRPr lang="ru-RU" sz="2400" dirty="0" smtClean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latin typeface="Times New Roman"/>
                <a:ea typeface="Calibri"/>
              </a:rPr>
              <a:t>уважение </a:t>
            </a:r>
            <a:r>
              <a:rPr lang="ru-RU" dirty="0">
                <a:latin typeface="Times New Roman"/>
                <a:ea typeface="Calibri"/>
              </a:rPr>
              <a:t>педагогов к человеческому достоинству воспитанников, формирование и поддержка их положительной самооценки, уверенности в собственных возможностях и способностях</a:t>
            </a:r>
            <a:r>
              <a:rPr lang="ru-RU" dirty="0" smtClean="0">
                <a:latin typeface="Times New Roman"/>
                <a:ea typeface="Calibri"/>
              </a:rPr>
              <a:t>;</a:t>
            </a:r>
            <a:endParaRPr lang="ru-RU" sz="2400" dirty="0" smtClean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</a:rPr>
              <a:t> использование в образовательном процессе форм и методов работы с детьми, соответствующих их возрастным и индивидуальным особенностям (недопустимость, как искусственного ускорения, так и искусственного замедления развития детей</a:t>
            </a:r>
            <a:r>
              <a:rPr lang="ru-RU" dirty="0" smtClean="0">
                <a:latin typeface="Times New Roman"/>
                <a:ea typeface="Calibri"/>
              </a:rPr>
              <a:t>);</a:t>
            </a:r>
            <a:endParaRPr lang="ru-RU" sz="2400" dirty="0" smtClean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latin typeface="Times New Roman"/>
                <a:ea typeface="Calibri"/>
              </a:rPr>
              <a:t>построение </a:t>
            </a:r>
            <a:r>
              <a:rPr lang="ru-RU" dirty="0">
                <a:latin typeface="Times New Roman"/>
                <a:ea typeface="Calibri"/>
              </a:rPr>
              <a:t>образовательного процесса на основе взаимодействия взрослых с детьми, ориентированного на интересы и возможности каждого ребёнка и учитывающего социальную ситуацию его развития</a:t>
            </a:r>
            <a:r>
              <a:rPr lang="ru-RU" dirty="0" smtClean="0">
                <a:latin typeface="Times New Roman"/>
                <a:ea typeface="Calibri"/>
              </a:rPr>
              <a:t>;</a:t>
            </a:r>
            <a:endParaRPr lang="ru-RU" sz="2400" dirty="0" smtClean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</a:rPr>
              <a:t> поддержка педагогами положительного, доброжелательного отношения детей друг к другу и взаимодействия детей друг с другом в разных видах деятельности; </a:t>
            </a:r>
            <a:endParaRPr lang="ru-RU" sz="2400" dirty="0" smtClean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latin typeface="Times New Roman"/>
                <a:ea typeface="Calibri"/>
              </a:rPr>
              <a:t>поддержка </a:t>
            </a:r>
            <a:r>
              <a:rPr lang="ru-RU" dirty="0">
                <a:latin typeface="Times New Roman"/>
                <a:ea typeface="Calibri"/>
              </a:rPr>
              <a:t>инициативы и самостоятельности детей в специфических для них видах </a:t>
            </a:r>
            <a:r>
              <a:rPr lang="ru-RU" dirty="0" smtClean="0">
                <a:latin typeface="Times New Roman"/>
                <a:ea typeface="Calibri"/>
              </a:rPr>
              <a:t>деятельности;</a:t>
            </a:r>
            <a:endParaRPr lang="ru-RU" sz="2400" dirty="0" smtClean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latin typeface="Times New Roman"/>
                <a:ea typeface="Calibri"/>
              </a:rPr>
              <a:t>возможность </a:t>
            </a:r>
            <a:r>
              <a:rPr lang="ru-RU" dirty="0">
                <a:latin typeface="Times New Roman"/>
                <a:ea typeface="Calibri"/>
              </a:rPr>
              <a:t>выбора детьми материалов,  видов активности, участников совместной деятельности и </a:t>
            </a:r>
            <a:r>
              <a:rPr lang="ru-RU" dirty="0" smtClean="0">
                <a:latin typeface="Times New Roman"/>
                <a:ea typeface="Calibri"/>
              </a:rPr>
              <a:t>общения;</a:t>
            </a:r>
            <a:endParaRPr lang="ru-RU" sz="2400" dirty="0" smtClean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latin typeface="Times New Roman"/>
                <a:ea typeface="Calibri"/>
              </a:rPr>
              <a:t>защита </a:t>
            </a:r>
            <a:r>
              <a:rPr lang="ru-RU" dirty="0">
                <a:latin typeface="Times New Roman"/>
                <a:ea typeface="Calibri"/>
              </a:rPr>
              <a:t>детей от всех форм физического и психического насилия; </a:t>
            </a:r>
            <a:endParaRPr lang="ru-RU" sz="2400" dirty="0" smtClean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latin typeface="Times New Roman"/>
                <a:ea typeface="Calibri"/>
              </a:rPr>
              <a:t>поддержка </a:t>
            </a:r>
            <a:r>
              <a:rPr lang="ru-RU" dirty="0">
                <a:latin typeface="Times New Roman"/>
                <a:ea typeface="Calibri"/>
              </a:rPr>
              <a:t>Организацией и педагогами родителей дошкольников в воспитании детей, охране и укреплении их здоровья, вовлечение семей воспитанников непосредственно в </a:t>
            </a:r>
            <a:r>
              <a:rPr lang="ru-RU" dirty="0" smtClean="0">
                <a:latin typeface="Times New Roman"/>
                <a:ea typeface="Calibri"/>
              </a:rPr>
              <a:t>образовательный </a:t>
            </a:r>
            <a:r>
              <a:rPr lang="ru-RU" dirty="0">
                <a:latin typeface="Times New Roman"/>
                <a:ea typeface="Calibri"/>
              </a:rPr>
              <a:t>процесс</a:t>
            </a:r>
            <a:r>
              <a:rPr lang="ru-RU" dirty="0" smtClean="0">
                <a:latin typeface="Times New Roman"/>
                <a:ea typeface="Calibri"/>
              </a:rPr>
              <a:t>.</a:t>
            </a:r>
            <a:endParaRPr lang="ru-RU" sz="2400" dirty="0">
              <a:ea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8845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695" y="160639"/>
            <a:ext cx="7839635" cy="716691"/>
          </a:xfrm>
        </p:spPr>
        <p:txBody>
          <a:bodyPr>
            <a:normAutofit fontScale="90000"/>
          </a:bodyPr>
          <a:lstStyle/>
          <a:p>
            <a:pPr marL="457200" lvl="1" algn="ctr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400" b="1" dirty="0" smtClean="0">
                <a:effectLst/>
                <a:latin typeface="Times New Roman"/>
                <a:ea typeface="Times New Roman"/>
              </a:rPr>
            </a:br>
            <a:r>
              <a:rPr lang="ru-RU" sz="2400" b="1" dirty="0" smtClean="0">
                <a:effectLst/>
                <a:latin typeface="Times New Roman"/>
                <a:ea typeface="Times New Roman"/>
              </a:rPr>
              <a:t>Планируемые результаты освоения программы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1600" dirty="0" smtClean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989" y="1062682"/>
            <a:ext cx="8476735" cy="579531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b="1" dirty="0" smtClean="0">
                <a:latin typeface="Times New Roman"/>
                <a:ea typeface="Calibri"/>
              </a:rPr>
              <a:t>       Целевые </a:t>
            </a:r>
            <a:r>
              <a:rPr lang="ru-RU" sz="2900" b="1" dirty="0">
                <a:latin typeface="Times New Roman"/>
                <a:ea typeface="Calibri"/>
              </a:rPr>
              <a:t>ориентиры образования в раннем возрасте:</a:t>
            </a:r>
            <a:endParaRPr lang="ru-RU" sz="2900" dirty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900" dirty="0">
                <a:latin typeface="Times New Roman"/>
                <a:ea typeface="Calibri"/>
                <a:cs typeface="Symbol"/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  <a:endParaRPr lang="ru-RU" sz="29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900" dirty="0">
                <a:latin typeface="Times New Roman"/>
                <a:ea typeface="Calibri"/>
                <a:cs typeface="Symbol"/>
              </a:rPr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  <a:endParaRPr lang="ru-RU" sz="29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900" dirty="0">
                <a:latin typeface="Times New Roman"/>
                <a:ea typeface="Calibri"/>
                <a:cs typeface="Symbol"/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</a:t>
            </a:r>
            <a:endParaRPr lang="ru-RU" sz="29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900" dirty="0">
                <a:latin typeface="Times New Roman"/>
                <a:ea typeface="Calibri"/>
                <a:cs typeface="Symbol"/>
              </a:rPr>
              <a:t>стремится к общению со взрослыми и активно подражает им в движениях и действиях; появляются игры, в которых ребенок воспроизводит действия взрослого;</a:t>
            </a:r>
            <a:endParaRPr lang="ru-RU" sz="29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900" dirty="0">
                <a:latin typeface="Times New Roman"/>
                <a:ea typeface="Calibri"/>
                <a:cs typeface="Symbol"/>
              </a:rPr>
              <a:t>проявляет интерес к сверстникам; наблюдает за их действиями и подражает им;</a:t>
            </a:r>
            <a:endParaRPr lang="ru-RU" sz="29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900" dirty="0">
                <a:latin typeface="Times New Roman"/>
                <a:ea typeface="Calibri"/>
                <a:cs typeface="Symbol"/>
              </a:rPr>
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  <a:endParaRPr lang="ru-RU" sz="29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900" dirty="0">
                <a:latin typeface="Times New Roman"/>
                <a:ea typeface="Calibri"/>
                <a:cs typeface="Symbol"/>
              </a:rPr>
              <a:t>у ребенка развита крупная моторика, он стремится осваивать различные виды движения (бег, лазанье, перешагивание и пр.).</a:t>
            </a:r>
            <a:endParaRPr lang="ru-RU" sz="2900" dirty="0">
              <a:ea typeface="Calibri"/>
              <a:cs typeface="Symbol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93289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690" y="321276"/>
            <a:ext cx="7839635" cy="7661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ru-RU" sz="2200" b="1" dirty="0" smtClean="0">
                <a:solidFill>
                  <a:prstClr val="black"/>
                </a:solidFill>
                <a:latin typeface="Times New Roman"/>
                <a:ea typeface="Times New Roman"/>
              </a:rPr>
            </a:br>
            <a:r>
              <a:rPr lang="ru-RU" sz="22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Планируемые </a:t>
            </a:r>
            <a:r>
              <a:rPr lang="ru-RU" sz="2200" b="1" dirty="0">
                <a:solidFill>
                  <a:prstClr val="black"/>
                </a:solidFill>
                <a:latin typeface="Times New Roman"/>
                <a:ea typeface="Times New Roman"/>
              </a:rPr>
              <a:t>результаты освоения программы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0130" y="877329"/>
            <a:ext cx="8340811" cy="5647039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200" b="1" dirty="0" smtClean="0">
                <a:latin typeface="Times New Roman"/>
                <a:ea typeface="Calibri"/>
              </a:rPr>
              <a:t>         Целевые </a:t>
            </a:r>
            <a:r>
              <a:rPr lang="ru-RU" sz="5200" b="1" dirty="0">
                <a:latin typeface="Times New Roman"/>
                <a:ea typeface="Calibri"/>
              </a:rPr>
              <a:t>ориентиры на этапе завершения дошкольного образования:</a:t>
            </a:r>
            <a:endParaRPr lang="ru-RU" sz="5200" dirty="0"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5200" dirty="0">
                <a:latin typeface="Times New Roman"/>
                <a:ea typeface="Calibri"/>
                <a:cs typeface="Symbol"/>
              </a:rPr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  <a:endParaRPr lang="ru-RU" sz="52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5200" dirty="0">
                <a:latin typeface="Times New Roman"/>
                <a:ea typeface="Calibri"/>
                <a:cs typeface="Symbol"/>
              </a:rPr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  <a:endParaRPr lang="ru-RU" sz="52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5200" dirty="0">
                <a:latin typeface="Times New Roman"/>
                <a:ea typeface="Calibri"/>
                <a:cs typeface="Symbol"/>
              </a:rPr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  <a:endParaRPr lang="ru-RU" sz="52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5200" dirty="0">
                <a:latin typeface="Times New Roman"/>
                <a:ea typeface="Calibri"/>
                <a:cs typeface="Symbol"/>
              </a:rPr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  <a:endParaRPr lang="ru-RU" sz="52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5200" dirty="0">
                <a:latin typeface="Times New Roman"/>
                <a:ea typeface="Calibri"/>
                <a:cs typeface="Symbol"/>
              </a:rPr>
              <a:t>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  <a:endParaRPr lang="ru-RU" sz="52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5200" dirty="0">
                <a:latin typeface="Times New Roman"/>
                <a:ea typeface="Calibri"/>
                <a:cs typeface="Symbol"/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  <a:endParaRPr lang="ru-RU" sz="5200" dirty="0">
              <a:ea typeface="Calibri"/>
              <a:cs typeface="Symbol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5200" dirty="0">
                <a:latin typeface="Times New Roman"/>
                <a:ea typeface="Calibri"/>
                <a:cs typeface="Symbol"/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</a:t>
            </a:r>
            <a:endParaRPr lang="ru-RU" sz="5200" dirty="0">
              <a:ea typeface="Calibri"/>
              <a:cs typeface="Symbol"/>
            </a:endParaRP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5200" dirty="0">
                <a:latin typeface="Times New Roman"/>
                <a:ea typeface="Calibri"/>
                <a:cs typeface="Symbol"/>
              </a:rPr>
              <a:t>ребенок способен к принятию собственных решений, опираясь на свои знания и умения в различных видах </a:t>
            </a:r>
            <a:r>
              <a:rPr lang="ru-RU" sz="4800" dirty="0">
                <a:latin typeface="Times New Roman"/>
                <a:ea typeface="Calibri"/>
                <a:cs typeface="Symbol"/>
              </a:rPr>
              <a:t>деятельности</a:t>
            </a:r>
            <a:endParaRPr lang="ru-RU" sz="4800" dirty="0">
              <a:ea typeface="Calibri"/>
              <a:cs typeface="Symbol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6909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263" y="308920"/>
            <a:ext cx="7839635" cy="75376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417499835"/>
              </p:ext>
            </p:extLst>
          </p:nvPr>
        </p:nvGraphicFramePr>
        <p:xfrm>
          <a:off x="407770" y="958635"/>
          <a:ext cx="8452024" cy="55991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69312"/>
                <a:gridCol w="68827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Образовательные области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Социально-коммуникативное развитие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Усвоение норм и ценностей, принятых в обществе, включая моральные и нравственные ценности</a:t>
                      </a:r>
                      <a:endParaRPr lang="ru-RU" sz="1200" dirty="0" smtClean="0">
                        <a:effectLst/>
                        <a:latin typeface="+mn-lt"/>
                        <a:ea typeface="Times New Roman"/>
                        <a:cs typeface="Symbol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Развитие общения и взаимодействия ребенка со взрослыми и сверстниками</a:t>
                      </a:r>
                      <a:endParaRPr lang="ru-RU" sz="1200" dirty="0" smtClean="0">
                        <a:effectLst/>
                        <a:latin typeface="+mn-lt"/>
                        <a:ea typeface="Times New Roman"/>
                        <a:cs typeface="Symbol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Становление самостоятельности, целенаправленности и </a:t>
                      </a:r>
                      <a:r>
                        <a:rPr lang="ru-RU" sz="1200" dirty="0" err="1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саморегуляции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 собственных действий </a:t>
                      </a:r>
                      <a:endParaRPr lang="ru-RU" sz="1200" dirty="0" smtClean="0">
                        <a:effectLst/>
                        <a:latin typeface="+mn-lt"/>
                        <a:ea typeface="Times New Roman"/>
                        <a:cs typeface="Symbol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Развитие социального и эмоционального интеллекта, эмоциональной отзывчивости, сопереживания</a:t>
                      </a:r>
                      <a:endParaRPr lang="ru-RU" sz="1200" dirty="0" smtClean="0">
                        <a:effectLst/>
                        <a:latin typeface="+mn-lt"/>
                        <a:ea typeface="Times New Roman"/>
                        <a:cs typeface="Symbol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Формирование готовности к совместной деятельности со сверстниками</a:t>
                      </a:r>
                      <a:endParaRPr lang="ru-RU" sz="1200" dirty="0" smtClean="0">
                        <a:effectLst/>
                        <a:latin typeface="+mn-lt"/>
                        <a:ea typeface="Times New Roman"/>
                        <a:cs typeface="Symbol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Формирование уважительного отношения и чувства принадлежности к своей семье и к обществу детей и взрослых в организации</a:t>
                      </a:r>
                      <a:endParaRPr lang="ru-RU" sz="1200" dirty="0" smtClean="0">
                        <a:effectLst/>
                        <a:latin typeface="+mn-lt"/>
                        <a:ea typeface="Times New Roman"/>
                        <a:cs typeface="Symbol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Формирование позитивных установок к различным видам труда и творчества</a:t>
                      </a:r>
                      <a:endParaRPr lang="ru-RU" sz="1200" dirty="0" smtClean="0">
                        <a:effectLst/>
                        <a:latin typeface="+mn-lt"/>
                        <a:ea typeface="Times New Roman"/>
                        <a:cs typeface="Symbol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Формирование основ безопасного поведения в быту, социуме, природе. Овладение речью как средством общения и культуры</a:t>
                      </a:r>
                      <a:endParaRPr lang="ru-RU" sz="1200" dirty="0" smtClean="0">
                        <a:effectLst/>
                        <a:latin typeface="+mn-lt"/>
                        <a:ea typeface="Times New Roman"/>
                        <a:cs typeface="Symbo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Познавательное развитие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Развитие интересов детей, любознательности и познавательной мотивации.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Формирование познавательных действий, становление сознания.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Развитие воображения и творческой активности.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Формирование первичных представлений о малой родине и Отечестве, представлений о социокультурных ценностях народа, об отечественных традициях и праздниках.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Формирование первичных представлений о планете Земля как общем доме людей, об особенностях её природы, многообразии стран и народов.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68224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117" y="185350"/>
            <a:ext cx="7839635" cy="691979"/>
          </a:xfrm>
        </p:spPr>
        <p:txBody>
          <a:bodyPr/>
          <a:lstStyle/>
          <a:p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деятельность</a:t>
            </a:r>
            <a:endParaRPr lang="ru-RU" dirty="0"/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71851464"/>
              </p:ext>
            </p:extLst>
          </p:nvPr>
        </p:nvGraphicFramePr>
        <p:xfrm>
          <a:off x="321271" y="778475"/>
          <a:ext cx="8452024" cy="59576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69312"/>
                <a:gridCol w="6882712"/>
              </a:tblGrid>
              <a:tr h="56813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Образовательные области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72725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Речевое развитие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Овладение русской и татарской  речью  как средством общения и культуры; 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обогащение активного словаря;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развитие связной, грамматически правильной диалогической и монологической речи; 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развитие речевого творчества; 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развитие звуковой и интонационной культуры речи, фонематического слуха; 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знакомство с книжной культурой, детской литературой, понимание на слух текстов различных жанров детской литературы; 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формирование звуковой аналитико-синтетической активности как предпосылки обучения грамоте.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</a:txBody>
                  <a:tcPr/>
                </a:tc>
              </a:tr>
              <a:tr h="157880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Художественно-эстетическое развитие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Развитие предпосылок ценностно-смыслового восприятия и понимания произведений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</a:rPr>
                        <a:t>искусства (словесного, музыкального, изобразительного), мира природы.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 Становление эстетического отношения к окружающему миру.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Формирование элементарных представлений о видах искусства.- восприятие музыки, художественной литературы, фольклора.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Стимулирование сопереживания персонажам художественных произведений.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Реализация самостоятельной творческой деятельности детей (изобразительной, конструктивно-модельной, музыкальной и др.).</a:t>
                      </a:r>
                    </a:p>
                  </a:txBody>
                  <a:tcPr/>
                </a:tc>
              </a:tr>
              <a:tr h="199526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Физическое развитие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охрана жизни и укрепление здоровья, обеспечение нормального функционирования всех органов и систем организм;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всестороннее совершенствование физических качеств;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повышение работоспособности и закаливание.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формирование двигательных умений и навыков;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овладение ребенком элементарными знаниями о своем организме, роли физических упражнений в его жизни, способах укрепления собственного здоровья.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формирование интереса и потребности в занятиях физическими упражнениями;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Symbol"/>
                        </a:rPr>
                        <a:t>разностороннее  гармоничное развитие ребенка (не только физическое, но и умственное, нравственное, эстетическое, трудовое).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5149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483</TotalTime>
  <Words>1123</Words>
  <Application>Microsoft Office PowerPoint</Application>
  <PresentationFormat>Экран (4:3)</PresentationFormat>
  <Paragraphs>95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Краткая презентация образовательной программы МБДОУ  «Юртовский детский сад» Мензелинского муниципального района муниципального района РТ</vt:lpstr>
      <vt:lpstr>                          Основная  образовательная программа – образовательная программа МБДОУ «Детский сад комбинированного вида №3 «Солнышко» посёлка городского типа Актюбинский Азнакаевского муниципального района Республики Татарстан (далее Программа) разрабатывалась в соответствии с Федеральным законом от 29 декабря 2012 г. № 273-ФЗ «Об образовании в Российской Федерации» и Федеральным государственным образовательным стандартом дошкольного образования. Программа направлена на создание условий развития дошкольников, открывающих возможности  для позитивной социализации ребёнка, его всестороннего личностного развития, развития инициативы и творческих способностей на основе сотрудничества со взрослыми и сверстниками в соответствующих дошкольному возрасту видам деятельности. Программа включает обязательную часть и часть, формируемую участниками образовательных отношений. Обе части являются взаимодополняющими и необходимыми с точки зрения реализации требований Федерального государственного образовательного стандарта дошкольного образования .</vt:lpstr>
      <vt:lpstr>Цели и задачи реализации программы</vt:lpstr>
      <vt:lpstr>Принципы и подходы к формированию программы</vt:lpstr>
      <vt:lpstr> Планируемые результаты освоения программы </vt:lpstr>
      <vt:lpstr> Планируемые результаты освоения программы </vt:lpstr>
      <vt:lpstr>Содержание образовательной деятельность</vt:lpstr>
      <vt:lpstr>Содержание образовательной деятельность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Дом</cp:lastModifiedBy>
  <cp:revision>50</cp:revision>
  <dcterms:created xsi:type="dcterms:W3CDTF">2016-11-18T14:12:19Z</dcterms:created>
  <dcterms:modified xsi:type="dcterms:W3CDTF">2019-06-21T23:11:05Z</dcterms:modified>
</cp:coreProperties>
</file>